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  <p:sldMasterId id="2147483702" r:id="rId2"/>
  </p:sldMasterIdLst>
  <p:handoutMasterIdLst>
    <p:handoutMasterId r:id="rId11"/>
  </p:handoutMasterIdLst>
  <p:sldIdLst>
    <p:sldId id="266" r:id="rId3"/>
    <p:sldId id="310" r:id="rId4"/>
    <p:sldId id="267" r:id="rId5"/>
    <p:sldId id="297" r:id="rId6"/>
    <p:sldId id="317" r:id="rId7"/>
    <p:sldId id="298" r:id="rId8"/>
    <p:sldId id="309" r:id="rId9"/>
    <p:sldId id="315" r:id="rId10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543AC26-F057-4741-B040-CC5B8FB0E4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38139F4D-BF8E-4AC6-9975-1BC7ED0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4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0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8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23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6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9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6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1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0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0594"/>
            <a:ext cx="8596668" cy="473597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6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0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8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4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3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9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1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EC25-7FCF-4FF9-B3A2-F7BC49375E9E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ashingtonpost.com/news/business/wp/2015/04/13/how-21-year-old-jordan-spieth-became-under-armours-hero-and-nikes-nightm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anofmany.com/entertainment/sport/athlete-endorsement-dea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98" y="1521611"/>
            <a:ext cx="9645471" cy="53363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Place - Event location and distribution of products</a:t>
            </a:r>
          </a:p>
          <a:p>
            <a:pPr lvl="1"/>
            <a:r>
              <a:rPr lang="en-US" dirty="0"/>
              <a:t>Where Ticket sales occur- direct on site, their website, online at vendors (Ticketmaster etc.) included in hotel packages</a:t>
            </a:r>
          </a:p>
          <a:p>
            <a:pPr lvl="1"/>
            <a:r>
              <a:rPr lang="en-US" dirty="0"/>
              <a:t>Distribution:  download, physical ticket</a:t>
            </a:r>
          </a:p>
          <a:p>
            <a:pPr lvl="1"/>
            <a:r>
              <a:rPr lang="en-US" dirty="0"/>
              <a:t>Auxiliary products: people go online </a:t>
            </a:r>
            <a:br>
              <a:rPr lang="en-US" dirty="0"/>
            </a:br>
            <a:r>
              <a:rPr lang="en-US" dirty="0"/>
              <a:t>after an event to purchase related </a:t>
            </a:r>
            <a:br>
              <a:rPr lang="en-US" dirty="0"/>
            </a:br>
            <a:r>
              <a:rPr lang="en-US" dirty="0"/>
              <a:t>products, booth at events</a:t>
            </a:r>
          </a:p>
          <a:p>
            <a:pPr lvl="1"/>
            <a:r>
              <a:rPr lang="en-US" dirty="0"/>
              <a:t>Bringing in props, stages etc. to make</a:t>
            </a:r>
            <a:br>
              <a:rPr lang="en-US" dirty="0"/>
            </a:br>
            <a:r>
              <a:rPr lang="en-US" dirty="0"/>
              <a:t>the place the image of the event</a:t>
            </a:r>
            <a:br>
              <a:rPr lang="en-US" dirty="0"/>
            </a:br>
            <a:r>
              <a:rPr lang="en-US" dirty="0"/>
              <a:t>ex:  dirt at Daytona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91" y="3762103"/>
            <a:ext cx="3862140" cy="28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98" y="1521611"/>
            <a:ext cx="9645471" cy="469741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0594" cy="450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3" y="1930400"/>
            <a:ext cx="6411251" cy="48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7711"/>
            <a:ext cx="9645471" cy="4697411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/>
              <a:t>Promotion:  How you communicate your product to your customers</a:t>
            </a:r>
          </a:p>
          <a:p>
            <a:pPr marL="457200" lvl="1" indent="0">
              <a:buNone/>
            </a:pPr>
            <a:r>
              <a:rPr lang="en-US" dirty="0"/>
              <a:t>Use a Promotional mix:  Television, newspaper, web, and radio ads</a:t>
            </a:r>
          </a:p>
          <a:p>
            <a:pPr lvl="1"/>
            <a:r>
              <a:rPr lang="en-US" dirty="0"/>
              <a:t>Digital Billboards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Emails</a:t>
            </a:r>
          </a:p>
          <a:p>
            <a:pPr lvl="1"/>
            <a:r>
              <a:rPr lang="en-US" dirty="0"/>
              <a:t>Social Media – Yours, community forums, and others</a:t>
            </a:r>
          </a:p>
          <a:p>
            <a:pPr lvl="1"/>
            <a:r>
              <a:rPr lang="en-US" dirty="0"/>
              <a:t>Websites:  Yours, your sponsors, and </a:t>
            </a:r>
            <a:r>
              <a:rPr lang="en-US"/>
              <a:t>community forums</a:t>
            </a:r>
            <a:endParaRPr lang="en-US" dirty="0"/>
          </a:p>
          <a:p>
            <a:pPr lvl="1"/>
            <a:r>
              <a:rPr lang="en-US" dirty="0"/>
              <a:t>Endorsements and or Sponsorships</a:t>
            </a:r>
          </a:p>
          <a:p>
            <a:pPr lvl="1"/>
            <a:r>
              <a:rPr lang="en-US" dirty="0"/>
              <a:t>In stadium ads (coupons on back of tickets)</a:t>
            </a:r>
          </a:p>
          <a:p>
            <a:pPr lvl="1"/>
            <a:endParaRPr lang="en-US" dirty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745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3" y="1565677"/>
            <a:ext cx="9645471" cy="469741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u="sng" dirty="0"/>
              <a:t>Endorsements:</a:t>
            </a:r>
            <a:r>
              <a:rPr lang="en-US" dirty="0"/>
              <a:t> a person’s public expression of approval or support for a product (goods, service, or idea).</a:t>
            </a:r>
          </a:p>
          <a:p>
            <a:pPr lvl="2"/>
            <a:r>
              <a:rPr lang="en-US" dirty="0"/>
              <a:t>usually by a celebrity lending his/her image/name to a product </a:t>
            </a:r>
          </a:p>
          <a:p>
            <a:pPr lvl="2"/>
            <a:r>
              <a:rPr lang="en-US" dirty="0"/>
              <a:t>Paid more in sponsorships than in </a:t>
            </a:r>
            <a:br>
              <a:rPr lang="en-US" dirty="0"/>
            </a:br>
            <a:r>
              <a:rPr lang="en-US" dirty="0"/>
              <a:t>pay checks</a:t>
            </a:r>
          </a:p>
          <a:p>
            <a:pPr lvl="2"/>
            <a:r>
              <a:rPr lang="en-US" dirty="0">
                <a:hlinkClick r:id="rId2"/>
              </a:rPr>
              <a:t>Ex:  Jordan Spieth</a:t>
            </a:r>
            <a:endParaRPr lang="en-US" dirty="0"/>
          </a:p>
          <a:p>
            <a:pPr lvl="3"/>
            <a:r>
              <a:rPr lang="en-US" dirty="0"/>
              <a:t>What product does </a:t>
            </a:r>
            <a:r>
              <a:rPr lang="en-US" dirty="0" err="1"/>
              <a:t>Spieth</a:t>
            </a:r>
            <a:r>
              <a:rPr lang="en-US" dirty="0"/>
              <a:t> Endorse?</a:t>
            </a:r>
          </a:p>
          <a:p>
            <a:pPr lvl="3"/>
            <a:r>
              <a:rPr lang="en-US" dirty="0"/>
              <a:t>How many logos was he wearing </a:t>
            </a:r>
            <a:br>
              <a:rPr lang="en-US" dirty="0"/>
            </a:br>
            <a:r>
              <a:rPr lang="en-US" dirty="0"/>
              <a:t>during the masters?</a:t>
            </a:r>
          </a:p>
          <a:p>
            <a:pPr lvl="3"/>
            <a:r>
              <a:rPr lang="en-US" dirty="0"/>
              <a:t>Has a contract until 2025</a:t>
            </a:r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4098" name="Picture 2" descr="https://img.washingtonpost.com/wp-apps/imrs.php?src=https://img.washingtonpost.com/rf/image_908w/2010-2019/WashingtonPost/2015/04/13/Production/Daily/Sports/Images/DV2005365.jpg&amp;w=14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9072"/>
          <a:stretch/>
        </p:blipFill>
        <p:spPr bwMode="auto">
          <a:xfrm>
            <a:off x="7127913" y="3745735"/>
            <a:ext cx="3844888" cy="29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lfweek.media.clients.ellingtoncms.com/img/photos/2015/04/12/jordan-spieth-masters-2015-augusta-sunday_tx400.jpg?de97d428c8c3338c9bc0af6f8274518af8cc74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15066" r="39108"/>
          <a:stretch/>
        </p:blipFill>
        <p:spPr bwMode="auto">
          <a:xfrm>
            <a:off x="9503885" y="3622008"/>
            <a:ext cx="2688115" cy="32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1835-06CA-48E9-A2B3-DAA76071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hlinkClick r:id="rId2"/>
              </a:rPr>
              <a:t>Top Deals in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245E-2E6B-4229-824F-517DC8A2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1" y="1440873"/>
            <a:ext cx="5315016" cy="5171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Roboto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Roboto"/>
              </a:rPr>
              <a:t>Athlete:    Lebron James, 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Sport:       basketball (NBA – Los Angeles Lakers)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Brand:      Nike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Start of endorsement: 2003 (lifetime deal)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Roboto"/>
              </a:rPr>
              <a:t>C</a:t>
            </a:r>
            <a:r>
              <a:rPr lang="en-US" sz="1600" b="0" i="0" dirty="0">
                <a:effectLst/>
                <a:latin typeface="Roboto"/>
              </a:rPr>
              <a:t>ommonly considered one of the greatest athletes to ever grace the NBA and professional sport with his presence. A No. 1 overall draft pick straight out of high school cemented Lebron as the biggest endorsement opportunity since Tiger Woods. Before Lebron even stepped on an NBA court, he had become a millionaire through endorsement offers. At the age of 18, Lebron turned down a $10 million check from Reebok to not meet with Nike and Adidas. The footwear behemoth, Nike soon swooped in on Lebron and in 2015 he resigned for an unheard of </a:t>
            </a:r>
          </a:p>
          <a:p>
            <a:pPr lvl="1">
              <a:lnSpc>
                <a:spcPct val="90000"/>
              </a:lnSpc>
            </a:pPr>
            <a:r>
              <a:rPr lang="en-US" sz="1800" b="1" i="0" dirty="0">
                <a:solidFill>
                  <a:srgbClr val="FF0000"/>
                </a:solidFill>
                <a:effectLst/>
                <a:latin typeface="Roboto"/>
              </a:rPr>
              <a:t>$1 Billion (minimum) lifetime deal </a:t>
            </a:r>
            <a:br>
              <a:rPr lang="en-US" sz="1800" b="1" i="0" dirty="0">
                <a:solidFill>
                  <a:srgbClr val="FF0000"/>
                </a:solidFill>
                <a:effectLst/>
                <a:latin typeface="Roboto"/>
              </a:rPr>
            </a:br>
            <a:r>
              <a:rPr lang="en-US" sz="1600" b="0" i="0" dirty="0">
                <a:effectLst/>
                <a:latin typeface="Roboto"/>
              </a:rPr>
              <a:t>one of the largest (if not the largest) Nike endorsement deals in history. Is there any better contract than a Nike lifetime contract?</a:t>
            </a:r>
          </a:p>
        </p:txBody>
      </p:sp>
      <p:pic>
        <p:nvPicPr>
          <p:cNvPr id="1032" name="Picture 8" descr="In the bubble, LeBron James' routines and team bonds have kept him and  Lakers on track – Orange County Register">
            <a:extLst>
              <a:ext uri="{FF2B5EF4-FFF2-40B4-BE49-F238E27FC236}">
                <a16:creationId xmlns:a16="http://schemas.microsoft.com/office/drawing/2014/main" id="{CB9913AF-521E-4896-AA02-054A0F81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25454" b="2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9950"/>
            <a:ext cx="9645471" cy="46974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Sponsorships – an organization, or business that gives money or donates products and/or services to another organization or event in exchange for public recognition</a:t>
            </a:r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3074" name="Picture 2" descr="http://blogs.citypages.com/blotter/best%20buy%20nas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28" y="3758656"/>
            <a:ext cx="5165572" cy="30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 b="9287"/>
          <a:stretch/>
        </p:blipFill>
        <p:spPr>
          <a:xfrm>
            <a:off x="264405" y="3571040"/>
            <a:ext cx="6610120" cy="32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85" y="1411442"/>
            <a:ext cx="8596668" cy="47359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Sponsorship is much more than an outfield sign at a baseball park or a logo on a racecar. </a:t>
            </a:r>
          </a:p>
          <a:p>
            <a:r>
              <a:rPr lang="en-US" dirty="0"/>
              <a:t>Sponsorship provides, business access, connections, hospitality, audience access, data, and helps to shape public perception </a:t>
            </a:r>
          </a:p>
          <a:p>
            <a:r>
              <a:rPr lang="en-US" dirty="0"/>
              <a:t>Sponsors gain brand awareness and increased brand preference</a:t>
            </a:r>
          </a:p>
          <a:p>
            <a:r>
              <a:rPr lang="en-US" dirty="0"/>
              <a:t>Exclusive rights to the event – competitors not allowed</a:t>
            </a:r>
          </a:p>
          <a:p>
            <a:r>
              <a:rPr lang="en-US" dirty="0"/>
              <a:t>Sponsors may use the images and logo of the partner and call themselves an official sponsor of the property. </a:t>
            </a:r>
          </a:p>
          <a:p>
            <a:r>
              <a:rPr lang="en-US" dirty="0"/>
              <a:t>Millions are spent on sponsorships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C97970-8C86-4A8D-81AB-37EE2F64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1" y="43118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Sponsorships</a:t>
            </a:r>
          </a:p>
        </p:txBody>
      </p:sp>
    </p:spTree>
    <p:extLst>
      <p:ext uri="{BB962C8B-B14F-4D97-AF65-F5344CB8AC3E}">
        <p14:creationId xmlns:p14="http://schemas.microsoft.com/office/powerpoint/2010/main" val="738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ADB0-66D2-421F-A28C-A9BD6A4B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Group Assignment Part B</a:t>
            </a:r>
          </a:p>
        </p:txBody>
      </p:sp>
    </p:spTree>
    <p:extLst>
      <p:ext uri="{BB962C8B-B14F-4D97-AF65-F5344CB8AC3E}">
        <p14:creationId xmlns:p14="http://schemas.microsoft.com/office/powerpoint/2010/main" val="4114639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4159</TotalTime>
  <Words>512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Trebuchet MS</vt:lpstr>
      <vt:lpstr>Wingdings 3</vt:lpstr>
      <vt:lpstr>Facet</vt:lpstr>
      <vt:lpstr>Custom Design</vt:lpstr>
      <vt:lpstr>Marketing Mix Place</vt:lpstr>
      <vt:lpstr>Marketing Mix Place</vt:lpstr>
      <vt:lpstr>Marketing Mix Promotion</vt:lpstr>
      <vt:lpstr>Marketing Mix Promotion</vt:lpstr>
      <vt:lpstr>Top Deals in Endorsements</vt:lpstr>
      <vt:lpstr>Marketing Mix Promotion</vt:lpstr>
      <vt:lpstr>Sponsorships</vt:lpstr>
      <vt:lpstr>Complete Group Assignment Part B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&amp; Entertainment Marketing</dc:title>
  <dc:creator>bberg</dc:creator>
  <cp:lastModifiedBy>Cassie Vetter</cp:lastModifiedBy>
  <cp:revision>132</cp:revision>
  <cp:lastPrinted>2015-05-04T01:03:06Z</cp:lastPrinted>
  <dcterms:created xsi:type="dcterms:W3CDTF">2014-05-04T19:30:07Z</dcterms:created>
  <dcterms:modified xsi:type="dcterms:W3CDTF">2023-04-19T13:38:39Z</dcterms:modified>
</cp:coreProperties>
</file>